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5" r:id="rId2"/>
    <p:sldId id="276" r:id="rId3"/>
    <p:sldId id="277" r:id="rId4"/>
    <p:sldId id="278" r:id="rId5"/>
    <p:sldId id="282" r:id="rId6"/>
    <p:sldId id="283" r:id="rId7"/>
    <p:sldId id="279" r:id="rId8"/>
    <p:sldId id="286" r:id="rId9"/>
    <p:sldId id="287" r:id="rId10"/>
    <p:sldId id="281" r:id="rId11"/>
    <p:sldId id="280" r:id="rId12"/>
    <p:sldId id="289" r:id="rId13"/>
    <p:sldId id="288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MT" id="{9DB0AD70-B6F0-456B-AF08-98BC9FBE27E9}">
          <p14:sldIdLst>
            <p14:sldId id="285"/>
            <p14:sldId id="276"/>
            <p14:sldId id="277"/>
            <p14:sldId id="278"/>
            <p14:sldId id="282"/>
            <p14:sldId id="283"/>
            <p14:sldId id="279"/>
            <p14:sldId id="286"/>
            <p14:sldId id="287"/>
            <p14:sldId id="281"/>
            <p14:sldId id="280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53">
          <p15:clr>
            <a:srgbClr val="A4A3A4"/>
          </p15:clr>
        </p15:guide>
        <p15:guide id="3" orient="horz" pos="3818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orient="horz" pos="4148">
          <p15:clr>
            <a:srgbClr val="A4A3A4"/>
          </p15:clr>
        </p15:guide>
        <p15:guide id="6" orient="horz" pos="887">
          <p15:clr>
            <a:srgbClr val="A4A3A4"/>
          </p15:clr>
        </p15:guide>
        <p15:guide id="7" orient="horz" pos="2483">
          <p15:clr>
            <a:srgbClr val="A4A3A4"/>
          </p15:clr>
        </p15:guide>
        <p15:guide id="8" orient="horz" pos="1734">
          <p15:clr>
            <a:srgbClr val="A4A3A4"/>
          </p15:clr>
        </p15:guide>
        <p15:guide id="9" orient="horz" pos="1860">
          <p15:clr>
            <a:srgbClr val="A4A3A4"/>
          </p15:clr>
        </p15:guide>
        <p15:guide id="10" pos="2880">
          <p15:clr>
            <a:srgbClr val="A4A3A4"/>
          </p15:clr>
        </p15:guide>
        <p15:guide id="11" pos="389">
          <p15:clr>
            <a:srgbClr val="A4A3A4"/>
          </p15:clr>
        </p15:guide>
        <p15:guide id="12" pos="5605">
          <p15:clr>
            <a:srgbClr val="A4A3A4"/>
          </p15:clr>
        </p15:guide>
        <p15:guide id="13" pos="5380">
          <p15:clr>
            <a:srgbClr val="A4A3A4"/>
          </p15:clr>
        </p15:guide>
        <p15:guide id="14" pos="3455">
          <p15:clr>
            <a:srgbClr val="A4A3A4"/>
          </p15:clr>
        </p15:guide>
        <p15:guide id="15" pos="3689">
          <p15:clr>
            <a:srgbClr val="A4A3A4"/>
          </p15:clr>
        </p15:guide>
        <p15:guide id="16" pos="2018">
          <p15:clr>
            <a:srgbClr val="A4A3A4"/>
          </p15:clr>
        </p15:guide>
        <p15:guide id="17" pos="2510">
          <p15:clr>
            <a:srgbClr val="A4A3A4"/>
          </p15:clr>
        </p15:guide>
        <p15:guide id="18" pos="23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003638"/>
    <a:srgbClr val="A4D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7333" autoAdjust="0"/>
  </p:normalViewPr>
  <p:slideViewPr>
    <p:cSldViewPr showGuides="1">
      <p:cViewPr varScale="1">
        <p:scale>
          <a:sx n="38" d="100"/>
          <a:sy n="38" d="100"/>
        </p:scale>
        <p:origin x="2124" y="52"/>
      </p:cViewPr>
      <p:guideLst>
        <p:guide orient="horz" pos="2160"/>
        <p:guide orient="horz" pos="953"/>
        <p:guide orient="horz" pos="3818"/>
        <p:guide orient="horz" pos="3657"/>
        <p:guide orient="horz" pos="4148"/>
        <p:guide orient="horz" pos="887"/>
        <p:guide orient="horz" pos="2483"/>
        <p:guide orient="horz" pos="1734"/>
        <p:guide orient="horz" pos="1860"/>
        <p:guide pos="2880"/>
        <p:guide pos="389"/>
        <p:guide pos="5605"/>
        <p:guide pos="5380"/>
        <p:guide pos="3455"/>
        <p:guide pos="3689"/>
        <p:guide pos="2018"/>
        <p:guide pos="2510"/>
        <p:guide pos="23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0710-B8B7-4D8F-BDE7-5C763412CDFD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06ACB-0641-497D-A6F6-17171FCA9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28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50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7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4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82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66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0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03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10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31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8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gray">
          <a:xfrm>
            <a:off x="4110832" y="-2654"/>
            <a:ext cx="5032375" cy="6867525"/>
          </a:xfrm>
          <a:custGeom>
            <a:avLst/>
            <a:gdLst>
              <a:gd name="T0" fmla="*/ 4324 w 5277"/>
              <a:gd name="T1" fmla="*/ 0 h 7199"/>
              <a:gd name="T2" fmla="*/ 4324 w 5277"/>
              <a:gd name="T3" fmla="*/ 0 h 7199"/>
              <a:gd name="T4" fmla="*/ 0 w 5277"/>
              <a:gd name="T5" fmla="*/ 4322 h 7199"/>
              <a:gd name="T6" fmla="*/ 2876 w 5277"/>
              <a:gd name="T7" fmla="*/ 7199 h 7199"/>
              <a:gd name="T8" fmla="*/ 5277 w 5277"/>
              <a:gd name="T9" fmla="*/ 7199 h 7199"/>
              <a:gd name="T10" fmla="*/ 5277 w 5277"/>
              <a:gd name="T11" fmla="*/ 0 h 7199"/>
              <a:gd name="T12" fmla="*/ 4324 w 5277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7" h="7199">
                <a:moveTo>
                  <a:pt x="4324" y="0"/>
                </a:moveTo>
                <a:lnTo>
                  <a:pt x="4324" y="0"/>
                </a:lnTo>
                <a:lnTo>
                  <a:pt x="0" y="4322"/>
                </a:lnTo>
                <a:lnTo>
                  <a:pt x="2876" y="7199"/>
                </a:lnTo>
                <a:lnTo>
                  <a:pt x="5277" y="7199"/>
                </a:lnTo>
                <a:lnTo>
                  <a:pt x="5277" y="0"/>
                </a:lnTo>
                <a:lnTo>
                  <a:pt x="43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gray">
          <a:xfrm>
            <a:off x="-11906" y="2743721"/>
            <a:ext cx="6865938" cy="4119563"/>
          </a:xfrm>
          <a:custGeom>
            <a:avLst/>
            <a:gdLst>
              <a:gd name="T0" fmla="*/ 0 w 7199"/>
              <a:gd name="T1" fmla="*/ 2881 h 4319"/>
              <a:gd name="T2" fmla="*/ 0 w 7199"/>
              <a:gd name="T3" fmla="*/ 2881 h 4319"/>
              <a:gd name="T4" fmla="*/ 0 w 7199"/>
              <a:gd name="T5" fmla="*/ 4319 h 4319"/>
              <a:gd name="T6" fmla="*/ 7199 w 7199"/>
              <a:gd name="T7" fmla="*/ 4319 h 4319"/>
              <a:gd name="T8" fmla="*/ 2880 w 7199"/>
              <a:gd name="T9" fmla="*/ 0 h 4319"/>
              <a:gd name="T10" fmla="*/ 0 w 7199"/>
              <a:gd name="T11" fmla="*/ 2881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99" h="4319">
                <a:moveTo>
                  <a:pt x="0" y="2881"/>
                </a:moveTo>
                <a:lnTo>
                  <a:pt x="0" y="2881"/>
                </a:lnTo>
                <a:lnTo>
                  <a:pt x="0" y="4319"/>
                </a:lnTo>
                <a:lnTo>
                  <a:pt x="7199" y="4319"/>
                </a:lnTo>
                <a:lnTo>
                  <a:pt x="2880" y="0"/>
                </a:lnTo>
                <a:lnTo>
                  <a:pt x="0" y="2881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11/03/2019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 - menu « Insertion / En-tête et pied de page »</a:t>
            </a:r>
            <a:endParaRPr lang="fr-FR" dirty="0"/>
          </a:p>
        </p:txBody>
      </p:sp>
      <p:pic>
        <p:nvPicPr>
          <p:cNvPr id="2" name="Image 1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0"/>
            <a:ext cx="2349500" cy="1384300"/>
          </a:xfrm>
          <a:prstGeom prst="rect">
            <a:avLst/>
          </a:prstGeom>
        </p:spPr>
      </p:pic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5" y="917575"/>
            <a:ext cx="5313363" cy="3852000"/>
          </a:xfrm>
        </p:spPr>
        <p:txBody>
          <a:bodyPr anchor="ctr" anchorCtr="0"/>
          <a:lstStyle>
            <a:lvl1pPr algn="r">
              <a:defRPr sz="3400" b="1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65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gray">
          <a:xfrm>
            <a:off x="1373188" y="0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0" y="1828800"/>
            <a:ext cx="5038725" cy="5037138"/>
          </a:xfrm>
          <a:custGeom>
            <a:avLst/>
            <a:gdLst>
              <a:gd name="T0" fmla="*/ 0 w 5283"/>
              <a:gd name="T1" fmla="*/ 5281 h 5281"/>
              <a:gd name="T2" fmla="*/ 0 w 5283"/>
              <a:gd name="T3" fmla="*/ 5281 h 5281"/>
              <a:gd name="T4" fmla="*/ 5283 w 5283"/>
              <a:gd name="T5" fmla="*/ 5281 h 5281"/>
              <a:gd name="T6" fmla="*/ 0 w 5283"/>
              <a:gd name="T7" fmla="*/ 0 h 5281"/>
              <a:gd name="T8" fmla="*/ 0 w 5283"/>
              <a:gd name="T9" fmla="*/ 5281 h 5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3" h="5281">
                <a:moveTo>
                  <a:pt x="0" y="5281"/>
                </a:moveTo>
                <a:lnTo>
                  <a:pt x="0" y="5281"/>
                </a:lnTo>
                <a:lnTo>
                  <a:pt x="5283" y="5281"/>
                </a:lnTo>
                <a:lnTo>
                  <a:pt x="0" y="0"/>
                </a:lnTo>
                <a:lnTo>
                  <a:pt x="0" y="52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11/03/2019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 - menu « Insertion / En-tête et pied de page »</a:t>
            </a:r>
            <a:endParaRPr lang="fr-FR" dirty="0"/>
          </a:p>
        </p:txBody>
      </p:sp>
      <p:pic>
        <p:nvPicPr>
          <p:cNvPr id="10" name="Image 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540400"/>
            <a:ext cx="1198800" cy="706320"/>
          </a:xfrm>
          <a:prstGeom prst="rect">
            <a:avLst/>
          </a:prstGeom>
        </p:spPr>
      </p:pic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3189" y="917575"/>
            <a:ext cx="7143750" cy="3852000"/>
          </a:xfrm>
        </p:spPr>
        <p:txBody>
          <a:bodyPr anchor="ctr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1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26511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373188" y="0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gray">
          <a:xfrm>
            <a:off x="0" y="3201988"/>
            <a:ext cx="5038725" cy="3663950"/>
          </a:xfrm>
          <a:custGeom>
            <a:avLst/>
            <a:gdLst>
              <a:gd name="T0" fmla="*/ 0 w 5283"/>
              <a:gd name="T1" fmla="*/ 1441 h 3841"/>
              <a:gd name="T2" fmla="*/ 0 w 5283"/>
              <a:gd name="T3" fmla="*/ 1441 h 3841"/>
              <a:gd name="T4" fmla="*/ 0 w 5283"/>
              <a:gd name="T5" fmla="*/ 3841 h 3841"/>
              <a:gd name="T6" fmla="*/ 5283 w 5283"/>
              <a:gd name="T7" fmla="*/ 3841 h 3841"/>
              <a:gd name="T8" fmla="*/ 1440 w 5283"/>
              <a:gd name="T9" fmla="*/ 0 h 3841"/>
              <a:gd name="T10" fmla="*/ 0 w 5283"/>
              <a:gd name="T11" fmla="*/ 144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83" h="3841">
                <a:moveTo>
                  <a:pt x="0" y="1441"/>
                </a:moveTo>
                <a:lnTo>
                  <a:pt x="0" y="1441"/>
                </a:lnTo>
                <a:lnTo>
                  <a:pt x="0" y="3841"/>
                </a:lnTo>
                <a:lnTo>
                  <a:pt x="5283" y="3841"/>
                </a:lnTo>
                <a:lnTo>
                  <a:pt x="1440" y="0"/>
                </a:lnTo>
                <a:lnTo>
                  <a:pt x="0" y="144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11/03/2019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56288" y="1264568"/>
            <a:ext cx="3041650" cy="4896544"/>
          </a:xfrm>
        </p:spPr>
        <p:txBody>
          <a:bodyPr anchor="t" anchorCtr="0"/>
          <a:lstStyle>
            <a:lvl1pPr marL="342900" indent="-342900" algn="l">
              <a:spcBef>
                <a:spcPts val="24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65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30000"/>
              </a:lnSpc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1.1 Deuxième niveau</a:t>
            </a:r>
          </a:p>
        </p:txBody>
      </p:sp>
      <p:pic>
        <p:nvPicPr>
          <p:cNvPr id="10" name="Image 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540400"/>
            <a:ext cx="1198800" cy="70632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617539" y="843732"/>
            <a:ext cx="2658318" cy="453603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367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617538" y="1408113"/>
            <a:ext cx="78994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20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7864049" y="260648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617538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736939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76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7864049" y="260648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617538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736939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807738" y="6061075"/>
            <a:ext cx="709200" cy="3852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</p:spTree>
    <p:extLst>
      <p:ext uri="{BB962C8B-B14F-4D97-AF65-F5344CB8AC3E}">
        <p14:creationId xmlns:p14="http://schemas.microsoft.com/office/powerpoint/2010/main" val="34696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7668344" y="260648"/>
            <a:ext cx="848595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2000" y="1408113"/>
            <a:ext cx="3086875" cy="253365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3984625" y="1408113"/>
            <a:ext cx="4532313" cy="439737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7668344" y="260648"/>
            <a:ext cx="848595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2000" y="1408113"/>
            <a:ext cx="3086875" cy="253365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3984625" y="1408113"/>
            <a:ext cx="4532313" cy="439737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807738" y="6061075"/>
            <a:ext cx="709200" cy="3852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</p:spTree>
    <p:extLst>
      <p:ext uri="{BB962C8B-B14F-4D97-AF65-F5344CB8AC3E}">
        <p14:creationId xmlns:p14="http://schemas.microsoft.com/office/powerpoint/2010/main" val="8372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0"/>
            <a:ext cx="9144000" cy="91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617538" y="0"/>
            <a:ext cx="7014462" cy="51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Chapitre 0 :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617538" y="1408114"/>
            <a:ext cx="7899400" cy="40814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220072" y="6061075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r>
              <a:rPr lang="fr-FR"/>
              <a:t>11/03/2019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2555776" y="6061075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7864049" y="260648"/>
            <a:ext cx="652890" cy="4048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35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 descr="logo_couv_1.pdf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061075"/>
            <a:ext cx="856800" cy="5048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69" r:id="rId4"/>
    <p:sldLayoutId id="2147483671" r:id="rId5"/>
    <p:sldLayoutId id="2147483673" r:id="rId6"/>
    <p:sldLayoutId id="2147483663" r:id="rId7"/>
    <p:sldLayoutId id="2147483672" r:id="rId8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0" kern="1200" cap="none" baseline="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900" b="1" kern="1200" cap="none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Char char="►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-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ouicha/P-403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373189" y="917575"/>
            <a:ext cx="7143750" cy="3852000"/>
          </a:xfrm>
        </p:spPr>
        <p:txBody>
          <a:bodyPr/>
          <a:lstStyle/>
          <a:p>
            <a:r>
              <a:rPr lang="fr-FR" dirty="0"/>
              <a:t>Capture IT</a:t>
            </a:r>
          </a:p>
          <a:p>
            <a:pPr lvl="1"/>
            <a:r>
              <a:rPr lang="fr-FR" sz="2400" dirty="0"/>
              <a:t>P-403: Capturer ses expériences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BFC74F-B8FC-4F1F-947F-7C9779C829C3}"/>
              </a:ext>
            </a:extLst>
          </p:cNvPr>
          <p:cNvSpPr txBox="1"/>
          <p:nvPr/>
        </p:nvSpPr>
        <p:spPr>
          <a:xfrm>
            <a:off x="4945064" y="5229200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Présenté par: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Ghada AOUICHAOUI</a:t>
            </a:r>
          </a:p>
          <a:p>
            <a:r>
              <a:rPr lang="fr-FR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Encadré par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Jean-Marie GILLIOT</a:t>
            </a:r>
          </a:p>
        </p:txBody>
      </p:sp>
    </p:spTree>
    <p:extLst>
      <p:ext uri="{BB962C8B-B14F-4D97-AF65-F5344CB8AC3E}">
        <p14:creationId xmlns:p14="http://schemas.microsoft.com/office/powerpoint/2010/main" val="135812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4"/>
          </p:nvPr>
        </p:nvSpPr>
        <p:spPr>
          <a:xfrm>
            <a:off x="617538" y="1408113"/>
            <a:ext cx="7899400" cy="4397375"/>
          </a:xfrm>
        </p:spPr>
        <p:txBody>
          <a:bodyPr/>
          <a:lstStyle/>
          <a:p>
            <a:r>
              <a:rPr lang="fr-FR" dirty="0"/>
              <a:t>Pistes d’amélioration dans ce qui est déjà fait: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Pouvoir récupérer des photos à partir de la galerie du téléphone</a:t>
            </a:r>
          </a:p>
          <a:p>
            <a:pPr lvl="3"/>
            <a:r>
              <a:rPr lang="fr-FR" dirty="0"/>
              <a:t>Ajouter des « hashtags », icônes prédéfinis</a:t>
            </a:r>
          </a:p>
          <a:p>
            <a:pPr lvl="3"/>
            <a:r>
              <a:rPr lang="fr-FR" dirty="0"/>
              <a:t>Pouvoir filtrer les différents expériences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r>
              <a:rPr lang="fr-FR" sz="2000" dirty="0">
                <a:solidFill>
                  <a:schemeClr val="accent5"/>
                </a:solidFill>
              </a:rPr>
              <a:t>Fonctionnalités à ajouter:</a:t>
            </a:r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lvl="3"/>
            <a:r>
              <a:rPr lang="fr-FR" sz="2000" dirty="0"/>
              <a:t>Gérer l’authentification/ création de profil</a:t>
            </a:r>
          </a:p>
          <a:p>
            <a:pPr lvl="3"/>
            <a:r>
              <a:rPr lang="fr-FR" sz="2000" dirty="0"/>
              <a:t>Création de réseaux au sein desquels l’utilisateur pourrait partager ses expériences</a:t>
            </a:r>
          </a:p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dirty="0"/>
          </a:p>
        </p:txBody>
      </p:sp>
      <p:sp>
        <p:nvSpPr>
          <p:cNvPr id="8" name="Titre 9">
            <a:extLst>
              <a:ext uri="{FF2B5EF4-FFF2-40B4-BE49-F238E27FC236}">
                <a16:creationId xmlns:a16="http://schemas.microsoft.com/office/drawing/2014/main" id="{7C1ACDA3-3699-4571-8AF9-A08D6D650AD4}"/>
              </a:ext>
            </a:extLst>
          </p:cNvPr>
          <p:cNvSpPr txBox="1">
            <a:spLocks/>
          </p:cNvSpPr>
          <p:nvPr/>
        </p:nvSpPr>
        <p:spPr bwMode="gray">
          <a:xfrm>
            <a:off x="580910" y="149522"/>
            <a:ext cx="7015162" cy="515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Fonctionnalités manquantes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52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11</a:t>
            </a:fld>
            <a:endParaRPr lang="fr-FR" dirty="0"/>
          </a:p>
        </p:txBody>
      </p:sp>
      <p:pic>
        <p:nvPicPr>
          <p:cNvPr id="2050" name="Picture 2" descr="https://lh5.googleusercontent.com/rKh7fQ9ukzXqgI63LlyldCIFL-jFILTJvTlFpq3Hz-ggonvZSxQGpwyOzaUpgeZmpSgdvcdcdO8G0lEUv7sLDUo2jI_ot9UJvnsBv-E1JXsI90gKLKSOcPvnE_dkgEmgvDkzknloqu0">
            <a:extLst>
              <a:ext uri="{FF2B5EF4-FFF2-40B4-BE49-F238E27FC236}">
                <a16:creationId xmlns:a16="http://schemas.microsoft.com/office/drawing/2014/main" id="{0F95A53D-B881-42D0-90DF-D9E6D25D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22" y="964555"/>
            <a:ext cx="6624472" cy="559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876DD8-E70C-4504-977E-AA632EA05A55}"/>
              </a:ext>
            </a:extLst>
          </p:cNvPr>
          <p:cNvSpPr/>
          <p:nvPr/>
        </p:nvSpPr>
        <p:spPr>
          <a:xfrm>
            <a:off x="1619672" y="5589240"/>
            <a:ext cx="6388393" cy="30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Titre 9">
            <a:extLst>
              <a:ext uri="{FF2B5EF4-FFF2-40B4-BE49-F238E27FC236}">
                <a16:creationId xmlns:a16="http://schemas.microsoft.com/office/drawing/2014/main" id="{7E1668F9-C5B8-4CB0-832D-0F99F6C9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Avancement du projet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21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4"/>
          </p:nvPr>
        </p:nvSpPr>
        <p:spPr>
          <a:xfrm>
            <a:off x="617538" y="1408113"/>
            <a:ext cx="7899400" cy="4397375"/>
          </a:xfrm>
        </p:spPr>
        <p:txBody>
          <a:bodyPr/>
          <a:lstStyle/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/>
          </a:p>
          <a:p>
            <a:pPr lvl="3"/>
            <a:r>
              <a:rPr lang="fr-FR" sz="2000" dirty="0"/>
              <a:t>Application finale sera disponible sous forme d’un code source commenté en licence libre, public sur GitHub: </a:t>
            </a:r>
            <a:r>
              <a:rPr lang="fr-FR" sz="2000" dirty="0">
                <a:hlinkClick r:id="rId2"/>
              </a:rPr>
              <a:t>https://github.com/gaouicha/P-403</a:t>
            </a:r>
            <a:r>
              <a:rPr lang="fr-FR" sz="2000" dirty="0"/>
              <a:t> </a:t>
            </a:r>
          </a:p>
          <a:p>
            <a:pPr lvl="3"/>
            <a:endParaRPr lang="fr-FR" sz="2000" dirty="0"/>
          </a:p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/>
          </a:p>
          <a:p>
            <a:pPr marL="0" lvl="3" indent="0">
              <a:buNone/>
            </a:pPr>
            <a:endParaRPr lang="fr-FR" sz="2000" dirty="0"/>
          </a:p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dirty="0"/>
          </a:p>
        </p:txBody>
      </p:sp>
      <p:sp>
        <p:nvSpPr>
          <p:cNvPr id="8" name="Titre 9">
            <a:extLst>
              <a:ext uri="{FF2B5EF4-FFF2-40B4-BE49-F238E27FC236}">
                <a16:creationId xmlns:a16="http://schemas.microsoft.com/office/drawing/2014/main" id="{7C1ACDA3-3699-4571-8AF9-A08D6D650AD4}"/>
              </a:ext>
            </a:extLst>
          </p:cNvPr>
          <p:cNvSpPr txBox="1">
            <a:spLocks/>
          </p:cNvSpPr>
          <p:nvPr/>
        </p:nvSpPr>
        <p:spPr bwMode="gray">
          <a:xfrm>
            <a:off x="580910" y="149522"/>
            <a:ext cx="7015162" cy="515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577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045AF8-C4EF-4CED-9609-68204FE1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8555DA-9792-433D-BB06-5EADB971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13</a:t>
            </a:fld>
            <a:endParaRPr lang="fr-FR"/>
          </a:p>
        </p:txBody>
      </p:sp>
      <p:pic>
        <p:nvPicPr>
          <p:cNvPr id="7170" name="Picture 2" descr="RÃ©sultat de recherche d'images pour &quot;Questions?&quot;">
            <a:extLst>
              <a:ext uri="{FF2B5EF4-FFF2-40B4-BE49-F238E27FC236}">
                <a16:creationId xmlns:a16="http://schemas.microsoft.com/office/drawing/2014/main" id="{371D4C9E-629E-4E6F-BA46-C5C067EB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228725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038AEA59-B06F-4341-8FED-23564C04AEBA}"/>
              </a:ext>
            </a:extLst>
          </p:cNvPr>
          <p:cNvSpPr txBox="1">
            <a:spLocks/>
          </p:cNvSpPr>
          <p:nvPr/>
        </p:nvSpPr>
        <p:spPr bwMode="gray">
          <a:xfrm>
            <a:off x="580910" y="149522"/>
            <a:ext cx="7015162" cy="515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81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220072" y="1264568"/>
            <a:ext cx="3677866" cy="4896544"/>
          </a:xfrm>
        </p:spPr>
        <p:txBody>
          <a:bodyPr/>
          <a:lstStyle/>
          <a:p>
            <a:r>
              <a:rPr lang="fr-FR" dirty="0"/>
              <a:t>Introduction</a:t>
            </a:r>
          </a:p>
          <a:p>
            <a:r>
              <a:rPr lang="fr-FR" dirty="0"/>
              <a:t>Présentation et objectifs </a:t>
            </a:r>
          </a:p>
          <a:p>
            <a:r>
              <a:rPr lang="fr-FR" dirty="0"/>
              <a:t>Analyse conceptuelle</a:t>
            </a:r>
          </a:p>
          <a:p>
            <a:r>
              <a:rPr lang="fr-FR" dirty="0"/>
              <a:t>Choix technique</a:t>
            </a:r>
          </a:p>
          <a:p>
            <a:r>
              <a:rPr lang="fr-FR" dirty="0"/>
              <a:t>Réalisation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71194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67544" y="0"/>
            <a:ext cx="7164456" cy="5154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Introduct</a:t>
            </a:r>
            <a:r>
              <a:rPr lang="fr-FR" dirty="0">
                <a:solidFill>
                  <a:srgbClr val="92D050"/>
                </a:solidFill>
              </a:rPr>
              <a:t>io</a:t>
            </a:r>
            <a:r>
              <a:rPr lang="fr-FR" dirty="0">
                <a:solidFill>
                  <a:schemeClr val="bg2"/>
                </a:solidFill>
              </a:rPr>
              <a:t>n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5"/>
          </p:nvPr>
        </p:nvSpPr>
        <p:spPr>
          <a:xfrm>
            <a:off x="251521" y="1484784"/>
            <a:ext cx="8265418" cy="4320704"/>
          </a:xfrm>
        </p:spPr>
        <p:txBody>
          <a:bodyPr/>
          <a:lstStyle/>
          <a:p>
            <a:pPr lvl="2"/>
            <a:endParaRPr lang="fr-FR" dirty="0"/>
          </a:p>
          <a:p>
            <a:pPr marL="0" lvl="3" indent="0">
              <a:buNone/>
            </a:pPr>
            <a:r>
              <a:rPr lang="fr-FR" b="1" dirty="0">
                <a:highlight>
                  <a:srgbClr val="A4D233"/>
                </a:highlight>
              </a:rPr>
              <a:t>Contexte:</a:t>
            </a:r>
            <a:r>
              <a:rPr lang="fr-FR" dirty="0"/>
              <a:t> La formation s’envisage aujourd’hui tout au long de la vie à travers les différentes expériences vécues</a:t>
            </a:r>
            <a:endParaRPr lang="fr-FR" b="1" dirty="0"/>
          </a:p>
          <a:p>
            <a:pPr marL="0" lvl="3" indent="0">
              <a:buNone/>
            </a:pPr>
            <a:endParaRPr lang="fr-FR" b="1" dirty="0">
              <a:highlight>
                <a:srgbClr val="A4D233"/>
              </a:highlight>
            </a:endParaRPr>
          </a:p>
          <a:p>
            <a:pPr marL="0" lvl="3" indent="0">
              <a:buNone/>
            </a:pPr>
            <a:endParaRPr lang="fr-FR" b="1" dirty="0">
              <a:highlight>
                <a:srgbClr val="A4D233"/>
              </a:highlight>
            </a:endParaRPr>
          </a:p>
          <a:p>
            <a:pPr marL="0" lvl="3" indent="0">
              <a:buNone/>
            </a:pPr>
            <a:r>
              <a:rPr lang="fr-FR" b="1" dirty="0">
                <a:highlight>
                  <a:srgbClr val="A4D233"/>
                </a:highlight>
              </a:rPr>
              <a:t>Problématique:</a:t>
            </a:r>
            <a:r>
              <a:rPr lang="fr-FR" dirty="0"/>
              <a:t>  Comment donner aux personnes la possibilité de s’approprier leur parcours d’accompagnement?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dirty="0"/>
          </a:p>
          <a:p>
            <a:pPr marL="0" lvl="3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0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Présentations et objectifs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5"/>
          </p:nvPr>
        </p:nvSpPr>
        <p:spPr>
          <a:xfrm>
            <a:off x="323529" y="1408113"/>
            <a:ext cx="8193410" cy="4397375"/>
          </a:xfrm>
        </p:spPr>
        <p:txBody>
          <a:bodyPr/>
          <a:lstStyle/>
          <a:p>
            <a:pPr marL="0" lvl="3" indent="0" algn="ctr">
              <a:buNone/>
            </a:pPr>
            <a:r>
              <a:rPr lang="fr-FR" sz="3600" dirty="0">
                <a:solidFill>
                  <a:srgbClr val="003638"/>
                </a:solidFill>
              </a:rPr>
              <a:t>Capture It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dirty="0"/>
          </a:p>
          <a:p>
            <a:pPr lvl="3"/>
            <a:r>
              <a:rPr lang="fr-FR" dirty="0"/>
              <a:t>Une application Android Open source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Différentes étapes:</a:t>
            </a:r>
          </a:p>
          <a:p>
            <a:pPr marL="0" lvl="3" indent="0">
              <a:buNone/>
            </a:pPr>
            <a:endParaRPr lang="fr-FR" dirty="0"/>
          </a:p>
          <a:p>
            <a:pPr lvl="4"/>
            <a:r>
              <a:rPr lang="fr-FR" dirty="0"/>
              <a:t>Création d’un compte personnel</a:t>
            </a:r>
          </a:p>
          <a:p>
            <a:pPr lvl="4"/>
            <a:r>
              <a:rPr lang="fr-FR" dirty="0"/>
              <a:t>Grâce à une photographie, un texte court, une géolocalisation… l’utilisateur raconte ses expériences</a:t>
            </a:r>
          </a:p>
          <a:p>
            <a:pPr lvl="4"/>
            <a:r>
              <a:rPr lang="fr-FR" dirty="0"/>
              <a:t>Il compile ses expériences pour en faire des carnets de route sur un format synthétique et esthétique.</a:t>
            </a:r>
          </a:p>
          <a:p>
            <a:pPr lvl="4"/>
            <a:endParaRPr lang="fr-FR" dirty="0"/>
          </a:p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7424A9E-96BD-4210-AAF1-88876835A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244733"/>
            <a:ext cx="872994" cy="8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8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Analyse Conceptuelle</a:t>
            </a:r>
            <a:r>
              <a:rPr lang="fr-FR" dirty="0"/>
              <a:t>: Cas d’utilisation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5F3F2FA-58D6-49BF-83AB-08FD302FC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" y="1700808"/>
            <a:ext cx="8937444" cy="38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Choix technique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1B150A-5C76-42A3-A84D-A09AA18F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81885"/>
            <a:ext cx="6480720" cy="4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3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Version 1</a:t>
            </a:r>
          </a:p>
        </p:txBody>
      </p:sp>
      <p:sp>
        <p:nvSpPr>
          <p:cNvPr id="12" name="Titre 9">
            <a:extLst>
              <a:ext uri="{FF2B5EF4-FFF2-40B4-BE49-F238E27FC236}">
                <a16:creationId xmlns:a16="http://schemas.microsoft.com/office/drawing/2014/main" id="{8E90380B-AC27-40A6-AC31-60FFA429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Réalisation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43F6FF8-DFF1-4664-B244-07CEF472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1" y="1050668"/>
            <a:ext cx="2876698" cy="5010407"/>
          </a:xfrm>
          <a:prstGeom prst="rect">
            <a:avLst/>
          </a:prstGeom>
          <a:ln>
            <a:solidFill>
              <a:srgbClr val="003638"/>
            </a:solidFill>
          </a:ln>
          <a:effectLst>
            <a:softEdge rad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187C0F8-66EC-4536-BF05-86293EAE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18915"/>
            <a:ext cx="3003704" cy="5073911"/>
          </a:xfrm>
          <a:prstGeom prst="rect">
            <a:avLst/>
          </a:prstGeom>
          <a:ln>
            <a:solidFill>
              <a:srgbClr val="003638"/>
            </a:solidFill>
          </a:ln>
        </p:spPr>
      </p:pic>
    </p:spTree>
    <p:extLst>
      <p:ext uri="{BB962C8B-B14F-4D97-AF65-F5344CB8AC3E}">
        <p14:creationId xmlns:p14="http://schemas.microsoft.com/office/powerpoint/2010/main" val="33326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8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Version 2</a:t>
            </a:r>
          </a:p>
        </p:txBody>
      </p:sp>
      <p:sp>
        <p:nvSpPr>
          <p:cNvPr id="12" name="Titre 9">
            <a:extLst>
              <a:ext uri="{FF2B5EF4-FFF2-40B4-BE49-F238E27FC236}">
                <a16:creationId xmlns:a16="http://schemas.microsoft.com/office/drawing/2014/main" id="{8E90380B-AC27-40A6-AC31-60FFA429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Réalisation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F9EDB5-5B1B-4281-B036-76B6E02C4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91" y="1163704"/>
            <a:ext cx="2133896" cy="3790943"/>
          </a:xfrm>
          <a:prstGeom prst="rect">
            <a:avLst/>
          </a:prstGeom>
          <a:ln>
            <a:solidFill>
              <a:srgbClr val="00363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884258-AB28-43E0-9C6D-A6B4D2A2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99" y="1163704"/>
            <a:ext cx="2119415" cy="3769827"/>
          </a:xfrm>
          <a:prstGeom prst="rect">
            <a:avLst/>
          </a:prstGeom>
          <a:ln>
            <a:solidFill>
              <a:srgbClr val="00363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F2ED84-363F-40A4-93C5-CD12895F6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" y="1163703"/>
            <a:ext cx="2121265" cy="3769826"/>
          </a:xfrm>
          <a:prstGeom prst="rect">
            <a:avLst/>
          </a:prstGeom>
          <a:ln>
            <a:solidFill>
              <a:srgbClr val="00363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775FDB-7F4C-48C1-B43F-CF6B3BF54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89" y="1177554"/>
            <a:ext cx="2119415" cy="3766536"/>
          </a:xfrm>
          <a:prstGeom prst="rect">
            <a:avLst/>
          </a:prstGeom>
          <a:ln>
            <a:solidFill>
              <a:srgbClr val="003638"/>
            </a:solidFill>
          </a:ln>
        </p:spPr>
      </p:pic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3AAB8B27-1E4C-43B3-B95C-AB090D38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</p:spTree>
    <p:extLst>
      <p:ext uri="{BB962C8B-B14F-4D97-AF65-F5344CB8AC3E}">
        <p14:creationId xmlns:p14="http://schemas.microsoft.com/office/powerpoint/2010/main" val="24722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9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Version 3</a:t>
            </a:r>
          </a:p>
        </p:txBody>
      </p:sp>
      <p:sp>
        <p:nvSpPr>
          <p:cNvPr id="12" name="Titre 9">
            <a:extLst>
              <a:ext uri="{FF2B5EF4-FFF2-40B4-BE49-F238E27FC236}">
                <a16:creationId xmlns:a16="http://schemas.microsoft.com/office/drawing/2014/main" id="{8E90380B-AC27-40A6-AC31-60FFA429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Réalisation</a:t>
            </a:r>
            <a:endParaRPr lang="fr-FR" dirty="0"/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E6FBAABE-0302-43B5-AD86-FB873EBAE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859" y="665460"/>
            <a:ext cx="3096344" cy="59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8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T Atlantique">
  <a:themeElements>
    <a:clrScheme name="PPT IMT ATLANTIQUE">
      <a:dk1>
        <a:sysClr val="windowText" lastClr="000000"/>
      </a:dk1>
      <a:lt1>
        <a:sysClr val="window" lastClr="FFFFFF"/>
      </a:lt1>
      <a:dk2>
        <a:srgbClr val="D9E1E2"/>
      </a:dk2>
      <a:lt2>
        <a:srgbClr val="A4D233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PPT_IMT_Atlantique</Template>
  <TotalTime>574</TotalTime>
  <Words>193</Words>
  <Application>Microsoft Office PowerPoint</Application>
  <PresentationFormat>Affichage à l'écran (4:3)</PresentationFormat>
  <Paragraphs>101</Paragraphs>
  <Slides>13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Calibri</vt:lpstr>
      <vt:lpstr>IMT Atlantique</vt:lpstr>
      <vt:lpstr>Présentation PowerPoint</vt:lpstr>
      <vt:lpstr>sommaire</vt:lpstr>
      <vt:lpstr>Introduction</vt:lpstr>
      <vt:lpstr>Présentations et objectifs</vt:lpstr>
      <vt:lpstr>Analyse Conceptuelle: Cas d’utilisation</vt:lpstr>
      <vt:lpstr>Choix technique</vt:lpstr>
      <vt:lpstr>Réalisation</vt:lpstr>
      <vt:lpstr>Réalisation</vt:lpstr>
      <vt:lpstr>Réalisation</vt:lpstr>
      <vt:lpstr>Présentation PowerPoint</vt:lpstr>
      <vt:lpstr>Avancement du projet </vt:lpstr>
      <vt:lpstr>Présentation PowerPoint</vt:lpstr>
      <vt:lpstr>Présentation PowerPoint</vt:lpstr>
    </vt:vector>
  </TitlesOfParts>
  <Manager>IMT</Manager>
  <Company>IMT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IMT</dc:subject>
  <dc:creator>ghada aouichaoui</dc:creator>
  <cp:lastModifiedBy>ghada aouichaoui</cp:lastModifiedBy>
  <cp:revision>31</cp:revision>
  <dcterms:created xsi:type="dcterms:W3CDTF">2019-03-11T16:23:04Z</dcterms:created>
  <dcterms:modified xsi:type="dcterms:W3CDTF">2019-03-14T14:31:00Z</dcterms:modified>
</cp:coreProperties>
</file>